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7" r:id="rId23"/>
    <p:sldId id="278" r:id="rId24"/>
  </p:sldIdLst>
  <p:sldSz cx="12192000" cy="6858000"/>
  <p:notesSz cx="6858000" cy="12192000"/>
  <p:embeddedFontLst>
    <p:embeddedFont>
      <p:font typeface="MiSans" pitchFamily="34" charset="-122"/>
      <p:regular r:id="rId28"/>
    </p:embeddedFont>
    <p:embeddedFont>
      <p:font typeface="MiSans" pitchFamily="34" charset="-120"/>
      <p:regular r:id="rId29"/>
    </p:embeddedFont>
    <p:embeddedFont>
      <p:font typeface="Noto Sans SC" panose="020B0200000000000000" pitchFamily="34" charset="-122"/>
      <p:regular r:id="rId30"/>
    </p:embeddedFont>
    <p:embeddedFont>
      <p:font typeface="Noto Sans SC" panose="020B0200000000000000" pitchFamily="34" charset="-120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6760845" y="4140200"/>
            <a:ext cx="1223645" cy="13544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456805" y="2157730"/>
            <a:ext cx="2275840" cy="47129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5475" y="1306195"/>
            <a:ext cx="7359015" cy="21304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TutorAgent：下一代AI私人教师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944880" y="406844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7" name="Text 2"/>
          <p:cNvSpPr/>
          <p:nvPr/>
        </p:nvSpPr>
        <p:spPr>
          <a:xfrm>
            <a:off x="944880" y="406844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3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95" y="226060"/>
            <a:ext cx="3202305" cy="66319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1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745680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6"/>
          <p:cNvSpPr/>
          <p:nvPr/>
        </p:nvSpPr>
        <p:spPr>
          <a:xfrm>
            <a:off x="7456805" y="54927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6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>
            <a:alphaModFix amt="8000"/>
          </a:blip>
          <a:srcRect l="-3272" t="-7630" r="-1074" b="-7855"/>
          <a:stretch>
            <a:fillRect/>
          </a:stretch>
        </p:blipFill>
        <p:spPr>
          <a:xfrm>
            <a:off x="283210" y="309245"/>
            <a:ext cx="2998470" cy="3321050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944880" y="630555"/>
            <a:ext cx="610235" cy="6756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18745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竞品缺闭环，我们全具备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6850" y="179705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 Agent 组合形成网络效应，构筑数据壁垒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/>
        </p:nvGraphicFramePr>
        <p:xfrm>
          <a:off x="254000" y="2457450"/>
          <a:ext cx="11684000" cy="3276600"/>
        </p:xfrm>
        <a:graphic>
          <a:graphicData uri="http://schemas.openxmlformats.org/drawingml/2006/table">
            <a:tbl>
              <a:tblPr/>
              <a:tblGrid>
                <a:gridCol w="2549928"/>
                <a:gridCol w="3273042"/>
                <a:gridCol w="1953676"/>
                <a:gridCol w="1953676"/>
                <a:gridCol w="1953676"/>
              </a:tblGrid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产品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教学性解释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自动练习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学习策略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多智能体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ChatGPT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Khanmigo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较强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Squirrel AI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弱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TutorAgent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强 (教学风格微调)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270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C+B 双轮驱动，多元收入模型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865709" y="2565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5473" y="-11609"/>
                </a:moveTo>
                <a:cubicBezTo>
                  <a:pt x="205294" y="-13662"/>
                  <a:pt x="194846" y="-13662"/>
                  <a:pt x="184666" y="-11609"/>
                </a:cubicBezTo>
                <a:lnTo>
                  <a:pt x="17234" y="21878"/>
                </a:lnTo>
                <a:cubicBezTo>
                  <a:pt x="7233" y="23842"/>
                  <a:pt x="0" y="32683"/>
                  <a:pt x="0" y="42863"/>
                </a:cubicBezTo>
                <a:cubicBezTo>
                  <a:pt x="0" y="52060"/>
                  <a:pt x="5804" y="60097"/>
                  <a:pt x="14288" y="63044"/>
                </a:cubicBezTo>
                <a:lnTo>
                  <a:pt x="14288" y="128588"/>
                </a:lnTo>
                <a:lnTo>
                  <a:pt x="268" y="198775"/>
                </a:lnTo>
                <a:cubicBezTo>
                  <a:pt x="89" y="199579"/>
                  <a:pt x="0" y="200471"/>
                  <a:pt x="0" y="201364"/>
                </a:cubicBezTo>
                <a:cubicBezTo>
                  <a:pt x="0" y="208508"/>
                  <a:pt x="5804" y="214402"/>
                  <a:pt x="13037" y="214402"/>
                </a:cubicBezTo>
                <a:lnTo>
                  <a:pt x="44202" y="214402"/>
                </a:lnTo>
                <a:cubicBezTo>
                  <a:pt x="51346" y="214402"/>
                  <a:pt x="57239" y="208598"/>
                  <a:pt x="57239" y="201364"/>
                </a:cubicBezTo>
                <a:cubicBezTo>
                  <a:pt x="57239" y="200471"/>
                  <a:pt x="57150" y="199668"/>
                  <a:pt x="56971" y="198775"/>
                </a:cubicBezTo>
                <a:lnTo>
                  <a:pt x="42863" y="128588"/>
                </a:lnTo>
                <a:lnTo>
                  <a:pt x="42863" y="69026"/>
                </a:lnTo>
                <a:lnTo>
                  <a:pt x="85725" y="77599"/>
                </a:lnTo>
                <a:lnTo>
                  <a:pt x="85725" y="128588"/>
                </a:lnTo>
                <a:cubicBezTo>
                  <a:pt x="85725" y="191720"/>
                  <a:pt x="136892" y="242888"/>
                  <a:pt x="200025" y="242888"/>
                </a:cubicBezTo>
                <a:cubicBezTo>
                  <a:pt x="263158" y="242888"/>
                  <a:pt x="314325" y="191720"/>
                  <a:pt x="314325" y="128588"/>
                </a:cubicBezTo>
                <a:lnTo>
                  <a:pt x="314325" y="77599"/>
                </a:lnTo>
                <a:lnTo>
                  <a:pt x="382816" y="63937"/>
                </a:lnTo>
                <a:cubicBezTo>
                  <a:pt x="392817" y="61883"/>
                  <a:pt x="400050" y="53042"/>
                  <a:pt x="400050" y="42863"/>
                </a:cubicBezTo>
                <a:cubicBezTo>
                  <a:pt x="400050" y="32683"/>
                  <a:pt x="392817" y="23842"/>
                  <a:pt x="382816" y="21878"/>
                </a:cubicBezTo>
                <a:lnTo>
                  <a:pt x="215473" y="-11609"/>
                </a:lnTo>
                <a:close/>
                <a:moveTo>
                  <a:pt x="200025" y="200025"/>
                </a:moveTo>
                <a:cubicBezTo>
                  <a:pt x="160556" y="200025"/>
                  <a:pt x="128588" y="168057"/>
                  <a:pt x="128588" y="128588"/>
                </a:cubicBezTo>
                <a:lnTo>
                  <a:pt x="271463" y="128588"/>
                </a:lnTo>
                <a:cubicBezTo>
                  <a:pt x="271463" y="168057"/>
                  <a:pt x="239494" y="200025"/>
                  <a:pt x="200025" y="200025"/>
                </a:cubicBezTo>
                <a:close/>
                <a:moveTo>
                  <a:pt x="107246" y="285839"/>
                </a:moveTo>
                <a:cubicBezTo>
                  <a:pt x="52417" y="311021"/>
                  <a:pt x="14288" y="366385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178594" y="457200"/>
                </a:lnTo>
                <a:lnTo>
                  <a:pt x="178594" y="326827"/>
                </a:lnTo>
                <a:lnTo>
                  <a:pt x="127337" y="288429"/>
                </a:lnTo>
                <a:cubicBezTo>
                  <a:pt x="121533" y="284053"/>
                  <a:pt x="113764" y="282893"/>
                  <a:pt x="107156" y="285929"/>
                </a:cubicBezTo>
                <a:close/>
                <a:moveTo>
                  <a:pt x="221456" y="457200"/>
                </a:move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66385"/>
                  <a:pt x="347633" y="311021"/>
                  <a:pt x="292804" y="285929"/>
                </a:cubicBezTo>
                <a:cubicBezTo>
                  <a:pt x="286196" y="282893"/>
                  <a:pt x="278428" y="284053"/>
                  <a:pt x="272623" y="288429"/>
                </a:cubicBezTo>
                <a:lnTo>
                  <a:pt x="221367" y="326827"/>
                </a:lnTo>
                <a:lnTo>
                  <a:pt x="221367" y="45720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018580" y="3352800"/>
            <a:ext cx="209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ToC (学生/家长)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2750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免费增值模式，Pro版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¥199/年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，预计付费率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284067" y="24892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5838627" y="2870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054005" y="3657600"/>
            <a:ext cx="208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 (学校/机构)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42817" y="41148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按学生数订阅，每生每年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¥99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，已试点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50+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所学校。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14134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868694" y="2565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979098" y="3352800"/>
            <a:ext cx="229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ToB2B (教育公司)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72884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开放Teaching-Agent API，按调用量计费，赋能行业。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6850" y="5232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三箭齐发，三年收入复合增速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60020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三年财务模型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482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高毛利，快速盈利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8194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用户数从1万增至25万，收入由200万元跃至9600万元。第二年即扭亏，第三年净利7000万元，毛利率维持75%以上。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92100" y="4089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711200" y="4038600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 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18-24个月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盈亏平衡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2100" y="454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711200" y="4495800"/>
            <a:ext cx="1701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毛利率高 (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&gt;75%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2100" y="5003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711200" y="4953000"/>
            <a:ext cx="281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现金流为正后，形成稳定 ARR</a:t>
            </a:r>
            <a:endParaRPr lang="en-US" sz="1600" dirty="0"/>
          </a:p>
        </p:txBody>
      </p:sp>
      <p:pic>
        <p:nvPicPr>
          <p:cNvPr id="11" name="Image 0" descr="https://kimi-web-img.moonshot.cn/img/www.praxisframework.org/8385ab254650c35c1c56b6f2f69e13eedbd13a3d.png"/>
          <p:cNvPicPr>
            <a:picLocks noChangeAspect="1"/>
          </p:cNvPicPr>
          <p:nvPr/>
        </p:nvPicPr>
        <p:blipFill>
          <a:blip r:embed="rId1"/>
          <a:srcRect l="21367" r="21367"/>
          <a:stretch>
            <a:fillRect/>
          </a:stretch>
        </p:blipFill>
        <p:spPr>
          <a:xfrm>
            <a:off x="5334000" y="1047750"/>
            <a:ext cx="6604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短视频裂变：如何快速获得 10 万用户？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356320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36305" y="92958"/>
                </a:moveTo>
                <a:cubicBezTo>
                  <a:pt x="451217" y="109121"/>
                  <a:pt x="458093" y="128409"/>
                  <a:pt x="457111" y="151626"/>
                </a:cubicBezTo>
                <a:lnTo>
                  <a:pt x="457111" y="332363"/>
                </a:lnTo>
                <a:cubicBezTo>
                  <a:pt x="456754" y="355937"/>
                  <a:pt x="448895" y="375315"/>
                  <a:pt x="433447" y="390495"/>
                </a:cubicBezTo>
                <a:cubicBezTo>
                  <a:pt x="418088" y="405676"/>
                  <a:pt x="398532" y="413623"/>
                  <a:pt x="374958" y="414338"/>
                </a:cubicBezTo>
                <a:lnTo>
                  <a:pt x="82153" y="414338"/>
                </a:lnTo>
                <a:cubicBezTo>
                  <a:pt x="58579" y="413623"/>
                  <a:pt x="39112" y="405586"/>
                  <a:pt x="23842" y="390049"/>
                </a:cubicBezTo>
                <a:cubicBezTo>
                  <a:pt x="8573" y="374511"/>
                  <a:pt x="625" y="354062"/>
                  <a:pt x="0" y="328791"/>
                </a:cubicBezTo>
                <a:lnTo>
                  <a:pt x="0" y="151626"/>
                </a:lnTo>
                <a:cubicBezTo>
                  <a:pt x="714" y="128409"/>
                  <a:pt x="8662" y="109121"/>
                  <a:pt x="23842" y="92958"/>
                </a:cubicBezTo>
                <a:cubicBezTo>
                  <a:pt x="39112" y="78403"/>
                  <a:pt x="58489" y="70366"/>
                  <a:pt x="82153" y="69652"/>
                </a:cubicBezTo>
                <a:lnTo>
                  <a:pt x="108406" y="69652"/>
                </a:lnTo>
                <a:lnTo>
                  <a:pt x="85725" y="46613"/>
                </a:lnTo>
                <a:cubicBezTo>
                  <a:pt x="80635" y="41523"/>
                  <a:pt x="78045" y="35004"/>
                  <a:pt x="78045" y="27146"/>
                </a:cubicBezTo>
                <a:cubicBezTo>
                  <a:pt x="78045" y="19288"/>
                  <a:pt x="80635" y="12769"/>
                  <a:pt x="85725" y="7680"/>
                </a:cubicBezTo>
                <a:cubicBezTo>
                  <a:pt x="90815" y="2590"/>
                  <a:pt x="97334" y="0"/>
                  <a:pt x="105281" y="0"/>
                </a:cubicBezTo>
                <a:cubicBezTo>
                  <a:pt x="113228" y="0"/>
                  <a:pt x="119658" y="2590"/>
                  <a:pt x="124837" y="7680"/>
                </a:cubicBezTo>
                <a:lnTo>
                  <a:pt x="190292" y="69652"/>
                </a:lnTo>
                <a:lnTo>
                  <a:pt x="268873" y="69652"/>
                </a:lnTo>
                <a:lnTo>
                  <a:pt x="335399" y="7680"/>
                </a:lnTo>
                <a:cubicBezTo>
                  <a:pt x="340846" y="2590"/>
                  <a:pt x="347543" y="0"/>
                  <a:pt x="355402" y="0"/>
                </a:cubicBezTo>
                <a:cubicBezTo>
                  <a:pt x="363260" y="0"/>
                  <a:pt x="369778" y="2590"/>
                  <a:pt x="374958" y="7680"/>
                </a:cubicBezTo>
                <a:cubicBezTo>
                  <a:pt x="380047" y="12769"/>
                  <a:pt x="382637" y="19288"/>
                  <a:pt x="382637" y="27146"/>
                </a:cubicBezTo>
                <a:cubicBezTo>
                  <a:pt x="382637" y="35004"/>
                  <a:pt x="380048" y="41523"/>
                  <a:pt x="374958" y="46613"/>
                </a:cubicBezTo>
                <a:lnTo>
                  <a:pt x="352365" y="69652"/>
                </a:lnTo>
                <a:lnTo>
                  <a:pt x="378529" y="69652"/>
                </a:lnTo>
                <a:cubicBezTo>
                  <a:pt x="402104" y="70366"/>
                  <a:pt x="421392" y="78403"/>
                  <a:pt x="436305" y="92958"/>
                </a:cubicBezTo>
                <a:close/>
                <a:moveTo>
                  <a:pt x="401657" y="155198"/>
                </a:moveTo>
                <a:cubicBezTo>
                  <a:pt x="401300" y="146625"/>
                  <a:pt x="398353" y="139660"/>
                  <a:pt x="392103" y="134213"/>
                </a:cubicBezTo>
                <a:cubicBezTo>
                  <a:pt x="387459" y="128766"/>
                  <a:pt x="379601" y="125819"/>
                  <a:pt x="371832" y="125462"/>
                </a:cubicBezTo>
                <a:lnTo>
                  <a:pt x="85725" y="125462"/>
                </a:lnTo>
                <a:cubicBezTo>
                  <a:pt x="77153" y="125819"/>
                  <a:pt x="70187" y="128766"/>
                  <a:pt x="64651" y="134213"/>
                </a:cubicBezTo>
                <a:cubicBezTo>
                  <a:pt x="59204" y="139660"/>
                  <a:pt x="56257" y="146625"/>
                  <a:pt x="55900" y="155198"/>
                </a:cubicBezTo>
                <a:lnTo>
                  <a:pt x="55900" y="328791"/>
                </a:lnTo>
                <a:cubicBezTo>
                  <a:pt x="55900" y="337006"/>
                  <a:pt x="58847" y="343972"/>
                  <a:pt x="64651" y="349776"/>
                </a:cubicBezTo>
                <a:cubicBezTo>
                  <a:pt x="70455" y="355580"/>
                  <a:pt x="77510" y="358527"/>
                  <a:pt x="85725" y="358527"/>
                </a:cubicBezTo>
                <a:lnTo>
                  <a:pt x="371832" y="358527"/>
                </a:lnTo>
                <a:cubicBezTo>
                  <a:pt x="380048" y="358527"/>
                  <a:pt x="387013" y="355580"/>
                  <a:pt x="392638" y="349776"/>
                </a:cubicBezTo>
                <a:cubicBezTo>
                  <a:pt x="398264" y="343972"/>
                  <a:pt x="401300" y="337006"/>
                  <a:pt x="401657" y="328791"/>
                </a:cubicBezTo>
                <a:lnTo>
                  <a:pt x="401657" y="155198"/>
                </a:lnTo>
                <a:close/>
                <a:moveTo>
                  <a:pt x="165646" y="193328"/>
                </a:moveTo>
                <a:cubicBezTo>
                  <a:pt x="171271" y="198953"/>
                  <a:pt x="174308" y="205919"/>
                  <a:pt x="174665" y="214045"/>
                </a:cubicBezTo>
                <a:lnTo>
                  <a:pt x="174665" y="243780"/>
                </a:lnTo>
                <a:cubicBezTo>
                  <a:pt x="174308" y="251996"/>
                  <a:pt x="171361" y="258872"/>
                  <a:pt x="165914" y="264497"/>
                </a:cubicBezTo>
                <a:cubicBezTo>
                  <a:pt x="160377" y="270123"/>
                  <a:pt x="153412" y="272981"/>
                  <a:pt x="144840" y="272981"/>
                </a:cubicBezTo>
                <a:cubicBezTo>
                  <a:pt x="136267" y="272981"/>
                  <a:pt x="129213" y="270123"/>
                  <a:pt x="123765" y="264497"/>
                </a:cubicBezTo>
                <a:cubicBezTo>
                  <a:pt x="118318" y="258872"/>
                  <a:pt x="115372" y="251996"/>
                  <a:pt x="115014" y="243780"/>
                </a:cubicBezTo>
                <a:lnTo>
                  <a:pt x="115014" y="214045"/>
                </a:lnTo>
                <a:cubicBezTo>
                  <a:pt x="115372" y="205919"/>
                  <a:pt x="118408" y="198953"/>
                  <a:pt x="124033" y="193328"/>
                </a:cubicBezTo>
                <a:cubicBezTo>
                  <a:pt x="129659" y="187702"/>
                  <a:pt x="135821" y="184755"/>
                  <a:pt x="144840" y="184398"/>
                </a:cubicBezTo>
                <a:cubicBezTo>
                  <a:pt x="153055" y="184755"/>
                  <a:pt x="160020" y="187702"/>
                  <a:pt x="165646" y="193328"/>
                </a:cubicBezTo>
                <a:close/>
                <a:moveTo>
                  <a:pt x="336649" y="193328"/>
                </a:moveTo>
                <a:cubicBezTo>
                  <a:pt x="342275" y="198953"/>
                  <a:pt x="345311" y="205919"/>
                  <a:pt x="345668" y="214045"/>
                </a:cubicBezTo>
                <a:lnTo>
                  <a:pt x="345668" y="243780"/>
                </a:lnTo>
                <a:cubicBezTo>
                  <a:pt x="345311" y="251996"/>
                  <a:pt x="342364" y="258872"/>
                  <a:pt x="336917" y="264497"/>
                </a:cubicBezTo>
                <a:cubicBezTo>
                  <a:pt x="331470" y="270123"/>
                  <a:pt x="324416" y="272981"/>
                  <a:pt x="315843" y="272981"/>
                </a:cubicBezTo>
                <a:cubicBezTo>
                  <a:pt x="307271" y="272981"/>
                  <a:pt x="300305" y="270123"/>
                  <a:pt x="294769" y="264497"/>
                </a:cubicBezTo>
                <a:cubicBezTo>
                  <a:pt x="288518" y="258872"/>
                  <a:pt x="286375" y="251996"/>
                  <a:pt x="286107" y="243780"/>
                </a:cubicBezTo>
                <a:lnTo>
                  <a:pt x="286107" y="214045"/>
                </a:lnTo>
                <a:cubicBezTo>
                  <a:pt x="286375" y="205919"/>
                  <a:pt x="289411" y="198953"/>
                  <a:pt x="295037" y="193328"/>
                </a:cubicBezTo>
                <a:cubicBezTo>
                  <a:pt x="300663" y="187702"/>
                  <a:pt x="307628" y="184755"/>
                  <a:pt x="315843" y="184398"/>
                </a:cubicBezTo>
                <a:cubicBezTo>
                  <a:pt x="324058" y="184755"/>
                  <a:pt x="331024" y="187702"/>
                  <a:pt x="336649" y="193328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4" name="Text 2"/>
          <p:cNvSpPr/>
          <p:nvPr/>
        </p:nvSpPr>
        <p:spPr>
          <a:xfrm>
            <a:off x="1119584" y="3683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内容获客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9100" y="4038600"/>
            <a:ext cx="233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B站/抖音投放“AI老师拆错题”短视频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936081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3442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35731"/>
                </a:moveTo>
                <a:cubicBezTo>
                  <a:pt x="271970" y="135731"/>
                  <a:pt x="307181" y="100520"/>
                  <a:pt x="307181" y="57150"/>
                </a:cubicBezTo>
                <a:cubicBezTo>
                  <a:pt x="307181" y="13780"/>
                  <a:pt x="271970" y="-21431"/>
                  <a:pt x="228600" y="-21431"/>
                </a:cubicBezTo>
                <a:cubicBezTo>
                  <a:pt x="185230" y="-21431"/>
                  <a:pt x="150019" y="13780"/>
                  <a:pt x="150019" y="57150"/>
                </a:cubicBezTo>
                <a:cubicBezTo>
                  <a:pt x="150019" y="100520"/>
                  <a:pt x="185230" y="135731"/>
                  <a:pt x="228600" y="135731"/>
                </a:cubicBezTo>
                <a:close/>
                <a:moveTo>
                  <a:pt x="228600" y="402461"/>
                </a:moveTo>
                <a:lnTo>
                  <a:pt x="228600" y="269141"/>
                </a:lnTo>
                <a:cubicBezTo>
                  <a:pt x="243155" y="263069"/>
                  <a:pt x="257979" y="256907"/>
                  <a:pt x="272981" y="250656"/>
                </a:cubicBezTo>
                <a:cubicBezTo>
                  <a:pt x="307806" y="236190"/>
                  <a:pt x="345132" y="228689"/>
                  <a:pt x="382905" y="228689"/>
                </a:cubicBezTo>
                <a:lnTo>
                  <a:pt x="400050" y="228689"/>
                </a:lnTo>
                <a:lnTo>
                  <a:pt x="400050" y="371564"/>
                </a:lnTo>
                <a:lnTo>
                  <a:pt x="382905" y="371564"/>
                </a:lnTo>
                <a:cubicBezTo>
                  <a:pt x="330131" y="371564"/>
                  <a:pt x="277803" y="382012"/>
                  <a:pt x="229046" y="402372"/>
                </a:cubicBezTo>
                <a:lnTo>
                  <a:pt x="228600" y="402550"/>
                </a:lnTo>
                <a:close/>
                <a:moveTo>
                  <a:pt x="228600" y="207169"/>
                </a:moveTo>
                <a:lnTo>
                  <a:pt x="206186" y="197793"/>
                </a:lnTo>
                <a:cubicBezTo>
                  <a:pt x="164396" y="180380"/>
                  <a:pt x="119569" y="171450"/>
                  <a:pt x="74295" y="171450"/>
                </a:cubicBez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385763"/>
                </a:lnTo>
                <a:cubicBezTo>
                  <a:pt x="0" y="409426"/>
                  <a:pt x="19199" y="428625"/>
                  <a:pt x="42863" y="428625"/>
                </a:cubicBezTo>
                <a:lnTo>
                  <a:pt x="74295" y="428625"/>
                </a:lnTo>
                <a:cubicBezTo>
                  <a:pt x="119569" y="428625"/>
                  <a:pt x="164396" y="437555"/>
                  <a:pt x="206186" y="454968"/>
                </a:cubicBezTo>
                <a:lnTo>
                  <a:pt x="217616" y="459700"/>
                </a:lnTo>
                <a:cubicBezTo>
                  <a:pt x="224671" y="462647"/>
                  <a:pt x="232529" y="462647"/>
                  <a:pt x="239584" y="459700"/>
                </a:cubicBezTo>
                <a:lnTo>
                  <a:pt x="251014" y="454968"/>
                </a:lnTo>
                <a:cubicBezTo>
                  <a:pt x="292804" y="437555"/>
                  <a:pt x="337631" y="428625"/>
                  <a:pt x="382905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2"/>
                </a:cubicBezTo>
                <a:lnTo>
                  <a:pt x="457200" y="214312"/>
                </a:lnTo>
                <a:cubicBezTo>
                  <a:pt x="457200" y="190649"/>
                  <a:pt x="438001" y="171450"/>
                  <a:pt x="414338" y="171450"/>
                </a:cubicBezTo>
                <a:lnTo>
                  <a:pt x="382905" y="171450"/>
                </a:lnTo>
                <a:cubicBezTo>
                  <a:pt x="337631" y="171450"/>
                  <a:pt x="292804" y="180380"/>
                  <a:pt x="251014" y="197793"/>
                </a:cubicBezTo>
                <a:lnTo>
                  <a:pt x="228600" y="207169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8" name="Text 6"/>
          <p:cNvSpPr/>
          <p:nvPr/>
        </p:nvSpPr>
        <p:spPr>
          <a:xfrm>
            <a:off x="4126706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平台合作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15742" y="4140200"/>
            <a:ext cx="1752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与在线题库平台互换流量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43203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41989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7133828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校园试点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99064" y="4140200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校园大使计划覆盖大学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950325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77686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2900" y="171450"/>
                </a:moveTo>
                <a:cubicBezTo>
                  <a:pt x="390227" y="171450"/>
                  <a:pt x="428625" y="133052"/>
                  <a:pt x="428625" y="85725"/>
                </a:cubicBezTo>
                <a:cubicBezTo>
                  <a:pt x="428625" y="38398"/>
                  <a:pt x="390227" y="0"/>
                  <a:pt x="342900" y="0"/>
                </a:cubicBezTo>
                <a:cubicBezTo>
                  <a:pt x="295573" y="0"/>
                  <a:pt x="257175" y="38398"/>
                  <a:pt x="257175" y="85725"/>
                </a:cubicBezTo>
                <a:cubicBezTo>
                  <a:pt x="257175" y="90547"/>
                  <a:pt x="257621" y="95369"/>
                  <a:pt x="258336" y="100013"/>
                </a:cubicBezTo>
                <a:lnTo>
                  <a:pt x="142518" y="164396"/>
                </a:lnTo>
                <a:cubicBezTo>
                  <a:pt x="127427" y="151001"/>
                  <a:pt x="107513" y="142875"/>
                  <a:pt x="85725" y="142875"/>
                </a:cubicBezTo>
                <a:cubicBezTo>
                  <a:pt x="38398" y="142875"/>
                  <a:pt x="0" y="181273"/>
                  <a:pt x="0" y="228600"/>
                </a:cubicBezTo>
                <a:cubicBezTo>
                  <a:pt x="0" y="275927"/>
                  <a:pt x="38398" y="314325"/>
                  <a:pt x="85725" y="314325"/>
                </a:cubicBezTo>
                <a:cubicBezTo>
                  <a:pt x="107513" y="314325"/>
                  <a:pt x="127337" y="306199"/>
                  <a:pt x="142518" y="292804"/>
                </a:cubicBezTo>
                <a:lnTo>
                  <a:pt x="258336" y="357188"/>
                </a:lnTo>
                <a:cubicBezTo>
                  <a:pt x="257532" y="361831"/>
                  <a:pt x="257175" y="366564"/>
                  <a:pt x="257175" y="371475"/>
                </a:cubicBezTo>
                <a:cubicBezTo>
                  <a:pt x="257175" y="418802"/>
                  <a:pt x="295573" y="457200"/>
                  <a:pt x="342900" y="457200"/>
                </a:cubicBezTo>
                <a:cubicBezTo>
                  <a:pt x="390227" y="457200"/>
                  <a:pt x="428625" y="418802"/>
                  <a:pt x="428625" y="371475"/>
                </a:cubicBezTo>
                <a:cubicBezTo>
                  <a:pt x="428625" y="324148"/>
                  <a:pt x="390227" y="285750"/>
                  <a:pt x="342900" y="285750"/>
                </a:cubicBezTo>
                <a:cubicBezTo>
                  <a:pt x="321112" y="285750"/>
                  <a:pt x="301288" y="293876"/>
                  <a:pt x="286107" y="307271"/>
                </a:cubicBezTo>
                <a:lnTo>
                  <a:pt x="170289" y="242888"/>
                </a:lnTo>
                <a:cubicBezTo>
                  <a:pt x="171093" y="238244"/>
                  <a:pt x="171450" y="233511"/>
                  <a:pt x="171450" y="228600"/>
                </a:cubicBezTo>
                <a:cubicBezTo>
                  <a:pt x="171450" y="223689"/>
                  <a:pt x="171004" y="218956"/>
                  <a:pt x="170289" y="214313"/>
                </a:cubicBezTo>
                <a:lnTo>
                  <a:pt x="286107" y="149929"/>
                </a:lnTo>
                <a:cubicBezTo>
                  <a:pt x="301198" y="163324"/>
                  <a:pt x="321112" y="171450"/>
                  <a:pt x="342900" y="17145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10140950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社交裂变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71831" y="4140200"/>
            <a:ext cx="2070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“错题讲解报告”分享至班级群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6850" y="4851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预计单用户获客成本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&lt;15元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，6个月达成10万注册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风险评估及应对策略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3622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406400" y="25146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解释错误 (LLM幻觉)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1525" y="2540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810000" y="2540000"/>
            <a:ext cx="421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双模型交叉验证 + 专家规则库，错误率降至 </a:t>
            </a:r>
            <a:r>
              <a:rPr lang="en-US" sz="14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0.3%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3175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406400" y="33274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教学质量不稳定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11525" y="3352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810000" y="33528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持续DPO微调与人工抽检并行，季度更新模型。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3987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406400" y="41402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合规 (未成年人隐私)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11525" y="416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4" name="Text 12"/>
          <p:cNvSpPr/>
          <p:nvPr/>
        </p:nvSpPr>
        <p:spPr>
          <a:xfrm>
            <a:off x="3810000" y="4165600"/>
            <a:ext cx="405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本地脱敏 + 家长端可审计日志，已通过三级等保。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4000" y="4800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406400" y="4953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市场竞争激烈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11525" y="4978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8" name="Text 16"/>
          <p:cNvSpPr/>
          <p:nvPr/>
        </p:nvSpPr>
        <p:spPr>
          <a:xfrm>
            <a:off x="3810000" y="4978400"/>
            <a:ext cx="466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用多Agent专利与数据飞轮建立先发优势，保持迭代速度。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8633" r="8633"/>
          <a:stretch>
            <a:fillRect/>
          </a:stretch>
        </p:blipFill>
        <p:spPr>
          <a:xfrm>
            <a:off x="254000" y="783233"/>
            <a:ext cx="5842000" cy="5295900"/>
          </a:xfrm>
          <a:prstGeom prst="roundRect">
            <a:avLst>
              <a:gd name="adj" fmla="val 2878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1854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02400" y="2463800"/>
            <a:ext cx="558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打造全球最大教学智能体平台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400" y="30734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让任何地区、任何收入的学习者都能获得千人千面的AI老师。计划两年内覆盖K12全学科，五年扩展至职业与素质教育。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02400" y="4292600"/>
            <a:ext cx="0" cy="71120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6756400" y="4292600"/>
            <a:ext cx="52959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“让每个人都拥有一个会教、会引导、懂你的AI老师。”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天使轮募资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082800"/>
            <a:ext cx="58166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300万元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9464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出让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15%</a:t>
            </a: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股权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6068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资金用途：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0675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7" name="Text 5"/>
          <p:cNvSpPr/>
          <p:nvPr/>
        </p:nvSpPr>
        <p:spPr>
          <a:xfrm>
            <a:off x="660400" y="406400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40% 模型微调 + 数据获取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0675" y="4457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660400" y="44196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30% 产品开发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0675" y="4813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660400" y="47752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 市场增长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0675" y="5168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99A1AF"/>
          </a:solidFill>
        </p:spPr>
      </p:sp>
      <p:sp>
        <p:nvSpPr>
          <p:cNvPr id="13" name="Text 11"/>
          <p:cNvSpPr/>
          <p:nvPr/>
        </p:nvSpPr>
        <p:spPr>
          <a:xfrm>
            <a:off x="660400" y="5130800"/>
            <a:ext cx="138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10% 合规与运营</a:t>
            </a:r>
            <a:endParaRPr lang="en-US" sz="1600" dirty="0"/>
          </a:p>
        </p:txBody>
      </p:sp>
      <p:pic>
        <p:nvPicPr>
          <p:cNvPr id="14" name="Image 0" descr="https://kimi-web-img.moonshot.cn/img/www.publicdomainpictures.net/505edc28bdfc5ab2d63b4185b9c9f9a2e7d9004c.jpg"/>
          <p:cNvPicPr>
            <a:picLocks noChangeAspect="1"/>
          </p:cNvPicPr>
          <p:nvPr/>
        </p:nvPicPr>
        <p:blipFill>
          <a:blip r:embed="rId1"/>
          <a:srcRect t="9239" b="9239"/>
          <a:stretch>
            <a:fillRect/>
          </a:stretch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r>
              <a:rPr lang="en-US" sz="32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01585" y="2457450"/>
            <a:ext cx="2131060" cy="441325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65" y="648335"/>
            <a:ext cx="2997835" cy="620966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488680" y="556260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3"/>
          <p:cNvSpPr/>
          <p:nvPr/>
        </p:nvSpPr>
        <p:spPr>
          <a:xfrm>
            <a:off x="8488680" y="556260"/>
            <a:ext cx="1139190" cy="720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02055" y="1777365"/>
            <a:ext cx="7804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156460" y="18370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202055" y="247015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156460" y="252857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202055" y="316293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2156460" y="32213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02055" y="385572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156460" y="391414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02055" y="454850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56460" y="460057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02055" y="524129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156460" y="528701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45125" y="241935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400199" y="79177"/>
                </a:moveTo>
                <a:lnTo>
                  <a:pt x="226665" y="272058"/>
                </a:lnTo>
                <a:cubicBezTo>
                  <a:pt x="219819" y="279648"/>
                  <a:pt x="220117" y="291405"/>
                  <a:pt x="227409" y="298698"/>
                </a:cubicBezTo>
                <a:cubicBezTo>
                  <a:pt x="272802" y="344091"/>
                  <a:pt x="346472" y="344091"/>
                  <a:pt x="391864" y="298698"/>
                </a:cubicBezTo>
                <a:lnTo>
                  <a:pt x="439192" y="251371"/>
                </a:lnTo>
                <a:cubicBezTo>
                  <a:pt x="445443" y="245120"/>
                  <a:pt x="453330" y="241697"/>
                  <a:pt x="461367" y="241102"/>
                </a:cubicBezTo>
                <a:cubicBezTo>
                  <a:pt x="471488" y="240209"/>
                  <a:pt x="481905" y="243632"/>
                  <a:pt x="489645" y="251371"/>
                </a:cubicBezTo>
                <a:lnTo>
                  <a:pt x="752475" y="511969"/>
                </a:lnTo>
                <a:lnTo>
                  <a:pt x="857250" y="428625"/>
                </a:lnTo>
                <a:lnTo>
                  <a:pt x="857250" y="0"/>
                </a:lnTo>
                <a:lnTo>
                  <a:pt x="690563" y="95250"/>
                </a:lnTo>
                <a:lnTo>
                  <a:pt x="655141" y="71586"/>
                </a:lnTo>
                <a:cubicBezTo>
                  <a:pt x="631627" y="55959"/>
                  <a:pt x="604093" y="47625"/>
                  <a:pt x="575816" y="47625"/>
                </a:cubicBezTo>
                <a:lnTo>
                  <a:pt x="471041" y="47625"/>
                </a:lnTo>
                <a:cubicBezTo>
                  <a:pt x="469404" y="47625"/>
                  <a:pt x="467618" y="47625"/>
                  <a:pt x="465981" y="47774"/>
                </a:cubicBezTo>
                <a:cubicBezTo>
                  <a:pt x="440829" y="49113"/>
                  <a:pt x="417165" y="60424"/>
                  <a:pt x="400199" y="79177"/>
                </a:cubicBezTo>
                <a:close/>
                <a:moveTo>
                  <a:pt x="173534" y="224284"/>
                </a:moveTo>
                <a:lnTo>
                  <a:pt x="332482" y="47625"/>
                </a:lnTo>
                <a:lnTo>
                  <a:pt x="273546" y="47625"/>
                </a:lnTo>
                <a:cubicBezTo>
                  <a:pt x="235595" y="47625"/>
                  <a:pt x="199281" y="62657"/>
                  <a:pt x="172492" y="89446"/>
                </a:cubicBezTo>
                <a:lnTo>
                  <a:pt x="0" y="285750"/>
                </a:lnTo>
                <a:lnTo>
                  <a:pt x="0" y="809625"/>
                </a:lnTo>
                <a:lnTo>
                  <a:pt x="214313" y="607219"/>
                </a:lnTo>
                <a:lnTo>
                  <a:pt x="232767" y="622548"/>
                </a:lnTo>
                <a:cubicBezTo>
                  <a:pt x="266998" y="651123"/>
                  <a:pt x="310158" y="666750"/>
                  <a:pt x="354657" y="666750"/>
                </a:cubicBezTo>
                <a:lnTo>
                  <a:pt x="378023" y="666750"/>
                </a:lnTo>
                <a:lnTo>
                  <a:pt x="367605" y="656332"/>
                </a:lnTo>
                <a:cubicBezTo>
                  <a:pt x="353616" y="642342"/>
                  <a:pt x="353616" y="619720"/>
                  <a:pt x="367605" y="605879"/>
                </a:cubicBezTo>
                <a:cubicBezTo>
                  <a:pt x="381595" y="592038"/>
                  <a:pt x="404217" y="591889"/>
                  <a:pt x="418058" y="605879"/>
                </a:cubicBezTo>
                <a:lnTo>
                  <a:pt x="479078" y="666899"/>
                </a:lnTo>
                <a:lnTo>
                  <a:pt x="492472" y="666899"/>
                </a:lnTo>
                <a:cubicBezTo>
                  <a:pt x="520898" y="666899"/>
                  <a:pt x="548729" y="660499"/>
                  <a:pt x="574030" y="648593"/>
                </a:cubicBezTo>
                <a:lnTo>
                  <a:pt x="534293" y="608707"/>
                </a:lnTo>
                <a:cubicBezTo>
                  <a:pt x="520303" y="594717"/>
                  <a:pt x="520303" y="572095"/>
                  <a:pt x="534293" y="558254"/>
                </a:cubicBezTo>
                <a:cubicBezTo>
                  <a:pt x="548283" y="544413"/>
                  <a:pt x="570905" y="544264"/>
                  <a:pt x="584746" y="558254"/>
                </a:cubicBezTo>
                <a:lnTo>
                  <a:pt x="632371" y="605879"/>
                </a:lnTo>
                <a:lnTo>
                  <a:pt x="658416" y="579834"/>
                </a:lnTo>
                <a:cubicBezTo>
                  <a:pt x="671661" y="566589"/>
                  <a:pt x="675531" y="547390"/>
                  <a:pt x="669727" y="530572"/>
                </a:cubicBezTo>
                <a:lnTo>
                  <a:pt x="464493" y="326975"/>
                </a:lnTo>
                <a:lnTo>
                  <a:pt x="442317" y="349151"/>
                </a:lnTo>
                <a:cubicBezTo>
                  <a:pt x="368945" y="422523"/>
                  <a:pt x="250180" y="422523"/>
                  <a:pt x="176808" y="349151"/>
                </a:cubicBezTo>
                <a:cubicBezTo>
                  <a:pt x="142577" y="314920"/>
                  <a:pt x="141238" y="260003"/>
                  <a:pt x="173534" y="22413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3" name="Text 1"/>
          <p:cNvSpPr/>
          <p:nvPr/>
        </p:nvSpPr>
        <p:spPr>
          <a:xfrm>
            <a:off x="3270250" y="1130935"/>
            <a:ext cx="52070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携手重塑教育未来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888490" y="3930015"/>
            <a:ext cx="86487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坚信技术与教育结合能为每个孩子打开成长快车道，期待与资本、政策、学校多方合作，共同加速 AI 多智能体教学时代的到来。</a:t>
            </a:r>
            <a:r>
              <a:rPr lang="zh-CN" altLang="en-US" sz="1600" dirty="0"/>
              <a:t>预期回报：</a:t>
            </a:r>
            <a:endParaRPr lang="zh-CN" altLang="en-US" sz="1600" dirty="0"/>
          </a:p>
          <a:p>
            <a:pPr algn="ctr">
              <a:lnSpc>
                <a:spcPct val="130000"/>
              </a:lnSpc>
            </a:pPr>
            <a:endParaRPr lang="en-US" altLang="zh-CN" sz="1600" dirty="0"/>
          </a:p>
        </p:txBody>
      </p:sp>
      <p:sp>
        <p:nvSpPr>
          <p:cNvPr id="5" name="Shape 3"/>
          <p:cNvSpPr/>
          <p:nvPr/>
        </p:nvSpPr>
        <p:spPr>
          <a:xfrm>
            <a:off x="4413448" y="4813300"/>
            <a:ext cx="3365500" cy="0"/>
          </a:xfrm>
          <a:prstGeom prst="line">
            <a:avLst/>
          </a:prstGeom>
          <a:noFill/>
          <a:ln w="254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4349948" y="5041900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感谢聆听，期待与您深入交流</a:t>
            </a: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888490" y="2482850"/>
            <a:ext cx="8274685" cy="1447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年突破</a:t>
            </a:r>
            <a:r>
              <a:rPr lang="en-US" altLang="zh-CN" dirty="0">
                <a:sym typeface="+mn-ea"/>
              </a:rPr>
              <a:t> 25 </a:t>
            </a:r>
            <a:r>
              <a:rPr lang="zh-CN" altLang="en-US" dirty="0">
                <a:sym typeface="+mn-ea"/>
              </a:rPr>
              <a:t>万付费用户</a:t>
            </a:r>
            <a:endParaRPr lang="zh-CN" altLang="en-US" dirty="0"/>
          </a:p>
          <a:p>
            <a:pPr algn="ctr">
              <a:lnSpc>
                <a:spcPct val="130000"/>
              </a:lnSpc>
            </a:pPr>
            <a:r>
              <a:rPr lang="zh-CN" altLang="en-US" dirty="0">
                <a:sym typeface="+mn-ea"/>
              </a:rPr>
              <a:t>办学端合作</a:t>
            </a:r>
            <a:r>
              <a:rPr lang="en-US" altLang="zh-CN" dirty="0">
                <a:sym typeface="+mn-ea"/>
              </a:rPr>
              <a:t> 300+ </a:t>
            </a:r>
            <a:r>
              <a:rPr lang="zh-CN" altLang="en-US" dirty="0">
                <a:sym typeface="+mn-ea"/>
              </a:rPr>
              <a:t>学校</a:t>
            </a:r>
            <a:endParaRPr lang="zh-CN" altLang="en-US" dirty="0"/>
          </a:p>
          <a:p>
            <a:pPr algn="ctr">
              <a:lnSpc>
                <a:spcPct val="130000"/>
              </a:lnSpc>
            </a:pPr>
            <a:r>
              <a:rPr lang="zh-CN" altLang="en-US" dirty="0">
                <a:sym typeface="+mn-ea"/>
              </a:rPr>
              <a:t>成为国内领先的</a:t>
            </a:r>
            <a:r>
              <a:rPr lang="en-US" altLang="zh-CN" dirty="0">
                <a:sym typeface="+mn-ea"/>
              </a:rPr>
              <a:t>“AI </a:t>
            </a:r>
            <a:r>
              <a:rPr lang="zh-CN" altLang="en-US" dirty="0">
                <a:sym typeface="+mn-ea"/>
              </a:rPr>
              <a:t>多智能体教学平台</a:t>
            </a:r>
            <a:r>
              <a:rPr lang="en-US" altLang="zh-CN" dirty="0">
                <a:sym typeface="+mn-ea"/>
              </a:rPr>
              <a:t>”</a:t>
            </a:r>
            <a:endParaRPr lang="en-US" altLang="zh-CN" dirty="0"/>
          </a:p>
          <a:p>
            <a:endParaRPr lang="zh-CN" altLang="en-US"/>
          </a:p>
        </p:txBody>
      </p:sp>
      <p:sp>
        <p:nvSpPr>
          <p:cNvPr id="8" name="Text 1"/>
          <p:cNvSpPr/>
          <p:nvPr/>
        </p:nvSpPr>
        <p:spPr>
          <a:xfrm>
            <a:off x="3700780" y="1892935"/>
            <a:ext cx="5024120" cy="64516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80000"/>
              </a:lnSpc>
            </a:pPr>
            <a:r>
              <a:rPr lang="zh-CN" altLang="en-US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预期</a:t>
            </a:r>
            <a:r>
              <a:rPr lang="en-US" altLang="zh-CN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endParaRPr lang="en-US" altLang="zh-CN" sz="4800" b="1" dirty="0">
              <a:solidFill>
                <a:srgbClr val="4A2B99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>
            <a:alphaModFix amt="23000"/>
          </a:blip>
          <a:srcRect l="-3272" t="-7630" r="-1074" b="-7855"/>
          <a:stretch>
            <a:fillRect/>
          </a:stretch>
        </p:blipFill>
        <p:spPr>
          <a:xfrm>
            <a:off x="6614160" y="2710815"/>
            <a:ext cx="2934970" cy="3246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700" y="1242695"/>
            <a:ext cx="7026275" cy="1346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05180" y="2548255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4880" y="375793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6" name="Text 3"/>
          <p:cNvSpPr/>
          <p:nvPr/>
        </p:nvSpPr>
        <p:spPr>
          <a:xfrm>
            <a:off x="944880" y="3757930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9-15:48:55-d3d3jpos8jdo4os5df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982980"/>
            <a:ext cx="7760335" cy="22161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9-15:48:18-d3d3jggs8jdo4os5de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05" y="1898650"/>
            <a:ext cx="5547995" cy="495935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/>
          <a:srcRect l="-3272" t="-7630" r="-1074" b="-7855"/>
          <a:stretch>
            <a:fillRect/>
          </a:stretch>
        </p:blipFill>
        <p:spPr>
          <a:xfrm>
            <a:off x="9789160" y="393700"/>
            <a:ext cx="1947545" cy="215455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2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219200"/>
            <a:ext cx="11709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ChatGPT 无法教会学生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1159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学生频繁使用通用大模型仍成绩停滞，根源在于模型只给答案不做教学。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6258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814314" y="40640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过度学术化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83283" y="43688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解释太学术，不适合中小学生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48733" y="2590800"/>
            <a:ext cx="3848100" cy="2336800"/>
          </a:xfrm>
          <a:custGeom>
            <a:avLst/>
            <a:gdLst/>
            <a:ahLst/>
            <a:cxnLst/>
            <a:rect l="l" t="t" r="r" b="b"/>
            <a:pathLst>
              <a:path w="3848100" h="2336800">
                <a:moveTo>
                  <a:pt x="152406" y="0"/>
                </a:moveTo>
                <a:lnTo>
                  <a:pt x="3695694" y="0"/>
                </a:lnTo>
                <a:cubicBezTo>
                  <a:pt x="3779865" y="0"/>
                  <a:pt x="3848100" y="68235"/>
                  <a:pt x="3848100" y="152406"/>
                </a:cubicBezTo>
                <a:lnTo>
                  <a:pt x="3848100" y="2184394"/>
                </a:lnTo>
                <a:cubicBezTo>
                  <a:pt x="3848100" y="2268565"/>
                  <a:pt x="3779865" y="2336800"/>
                  <a:pt x="3695694" y="2336800"/>
                </a:cubicBezTo>
                <a:lnTo>
                  <a:pt x="152406" y="2336800"/>
                </a:lnTo>
                <a:cubicBezTo>
                  <a:pt x="68235" y="2336800"/>
                  <a:pt x="0" y="2268565"/>
                  <a:pt x="0" y="21843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0CB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53100" y="3124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32090" y="453866"/>
                </a:lnTo>
                <a:cubicBezTo>
                  <a:pt x="537091" y="449818"/>
                  <a:pt x="541973" y="445413"/>
                  <a:pt x="546497" y="440888"/>
                </a:cubicBezTo>
                <a:lnTo>
                  <a:pt x="631150" y="356235"/>
                </a:lnTo>
                <a:cubicBezTo>
                  <a:pt x="666036" y="321350"/>
                  <a:pt x="685681" y="273963"/>
                  <a:pt x="685681" y="224552"/>
                </a:cubicBezTo>
                <a:cubicBezTo>
                  <a:pt x="685681" y="121682"/>
                  <a:pt x="602337" y="38219"/>
                  <a:pt x="499348" y="38219"/>
                </a:cubicBezTo>
                <a:cubicBezTo>
                  <a:pt x="454938" y="38219"/>
                  <a:pt x="412313" y="54054"/>
                  <a:pt x="378738" y="82510"/>
                </a:cubicBezTo>
                <a:cubicBezTo>
                  <a:pt x="402907" y="94536"/>
                  <a:pt x="424815" y="110490"/>
                  <a:pt x="443627" y="129540"/>
                </a:cubicBezTo>
                <a:cubicBezTo>
                  <a:pt x="460415" y="119658"/>
                  <a:pt x="479584" y="114419"/>
                  <a:pt x="499348" y="114419"/>
                </a:cubicBezTo>
                <a:cubicBezTo>
                  <a:pt x="560189" y="114419"/>
                  <a:pt x="609481" y="163711"/>
                  <a:pt x="609481" y="224552"/>
                </a:cubicBezTo>
                <a:cubicBezTo>
                  <a:pt x="609481" y="253722"/>
                  <a:pt x="597932" y="281702"/>
                  <a:pt x="577215" y="302419"/>
                </a:cubicBezTo>
                <a:lnTo>
                  <a:pt x="492562" y="387072"/>
                </a:lnTo>
                <a:cubicBezTo>
                  <a:pt x="487918" y="391716"/>
                  <a:pt x="482917" y="395883"/>
                  <a:pt x="477560" y="399574"/>
                </a:cubicBezTo>
                <a:lnTo>
                  <a:pt x="421005" y="343019"/>
                </a:lnTo>
                <a:cubicBezTo>
                  <a:pt x="440650" y="341948"/>
                  <a:pt x="456367" y="325874"/>
                  <a:pt x="456962" y="305991"/>
                </a:cubicBezTo>
                <a:cubicBezTo>
                  <a:pt x="456962" y="304443"/>
                  <a:pt x="456962" y="302895"/>
                  <a:pt x="456962" y="301347"/>
                </a:cubicBezTo>
                <a:cubicBezTo>
                  <a:pt x="456962" y="198596"/>
                  <a:pt x="373737" y="114538"/>
                  <a:pt x="270629" y="114538"/>
                </a:cubicBezTo>
                <a:cubicBezTo>
                  <a:pt x="247769" y="114538"/>
                  <a:pt x="225504" y="118705"/>
                  <a:pt x="204549" y="126682"/>
                </a:cubicBezTo>
                <a:lnTo>
                  <a:pt x="48816" y="-29647"/>
                </a:lnTo>
                <a:close/>
                <a:moveTo>
                  <a:pt x="268962" y="190500"/>
                </a:moveTo>
                <a:cubicBezTo>
                  <a:pt x="269677" y="190500"/>
                  <a:pt x="270272" y="190500"/>
                  <a:pt x="270986" y="190500"/>
                </a:cubicBezTo>
                <a:cubicBezTo>
                  <a:pt x="288965" y="190500"/>
                  <a:pt x="306110" y="194905"/>
                  <a:pt x="321112" y="202644"/>
                </a:cubicBezTo>
                <a:cubicBezTo>
                  <a:pt x="323255" y="204073"/>
                  <a:pt x="325398" y="205383"/>
                  <a:pt x="327660" y="206335"/>
                </a:cubicBezTo>
                <a:cubicBezTo>
                  <a:pt x="359569" y="225743"/>
                  <a:pt x="381000" y="260985"/>
                  <a:pt x="381000" y="301109"/>
                </a:cubicBezTo>
                <a:cubicBezTo>
                  <a:pt x="381000" y="301585"/>
                  <a:pt x="381000" y="302062"/>
                  <a:pt x="381000" y="302538"/>
                </a:cubicBezTo>
                <a:lnTo>
                  <a:pt x="268962" y="190500"/>
                </a:lnTo>
                <a:close/>
                <a:moveTo>
                  <a:pt x="412194" y="495300"/>
                </a:moveTo>
                <a:lnTo>
                  <a:pt x="228600" y="311706"/>
                </a:lnTo>
                <a:cubicBezTo>
                  <a:pt x="230029" y="412433"/>
                  <a:pt x="311468" y="493752"/>
                  <a:pt x="412075" y="495181"/>
                </a:cubicBezTo>
                <a:close/>
                <a:moveTo>
                  <a:pt x="166330" y="249436"/>
                </a:moveTo>
                <a:lnTo>
                  <a:pt x="112395" y="195501"/>
                </a:lnTo>
                <a:lnTo>
                  <a:pt x="54531" y="253365"/>
                </a:lnTo>
                <a:cubicBezTo>
                  <a:pt x="19645" y="288250"/>
                  <a:pt x="0" y="335637"/>
                  <a:pt x="0" y="385048"/>
                </a:cubicBezTo>
                <a:cubicBezTo>
                  <a:pt x="0" y="487918"/>
                  <a:pt x="83344" y="571381"/>
                  <a:pt x="186333" y="571381"/>
                </a:cubicBezTo>
                <a:cubicBezTo>
                  <a:pt x="230624" y="571381"/>
                  <a:pt x="273368" y="555546"/>
                  <a:pt x="306943" y="527090"/>
                </a:cubicBezTo>
                <a:cubicBezTo>
                  <a:pt x="282773" y="515064"/>
                  <a:pt x="260747" y="499110"/>
                  <a:pt x="241935" y="480060"/>
                </a:cubicBezTo>
                <a:cubicBezTo>
                  <a:pt x="225266" y="489823"/>
                  <a:pt x="206097" y="495062"/>
                  <a:pt x="186333" y="495062"/>
                </a:cubicBezTo>
                <a:cubicBezTo>
                  <a:pt x="125492" y="495062"/>
                  <a:pt x="76200" y="445770"/>
                  <a:pt x="76200" y="384929"/>
                </a:cubicBezTo>
                <a:cubicBezTo>
                  <a:pt x="76200" y="355759"/>
                  <a:pt x="87749" y="327779"/>
                  <a:pt x="108466" y="307062"/>
                </a:cubicBezTo>
                <a:lnTo>
                  <a:pt x="166330" y="249198"/>
                </a:ln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5256014" y="4140200"/>
            <a:ext cx="167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学习闭环断裂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62450" y="44958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知识碎片化，学生学完不知道下一步做什么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79967" y="322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9343231" y="4064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缺乏策略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34970" y="4495800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不会自动出“相关且难度匹配”的练习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6850" y="5283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学生缺的不是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“答案”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，而是能够真正教会他们的 AI。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47800"/>
            <a:ext cx="49022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教育市场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45%+</a:t>
            </a: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年复合爆发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6670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 AI 教育市场正以超45%的CAGR激增，家长对“一对一”高溢价付费意愿强，公立校把 AI 助教纳入基建预算，为 TutorAgent 提供高速渗透窗口。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7825" y="39624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5" name="Text 3"/>
          <p:cNvSpPr/>
          <p:nvPr/>
        </p:nvSpPr>
        <p:spPr>
          <a:xfrm>
            <a:off x="812800" y="3937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家长高付费意愿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43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7000" y="-3969"/>
                </a:moveTo>
                <a:cubicBezTo>
                  <a:pt x="127000" y="-10567"/>
                  <a:pt x="132308" y="-15875"/>
                  <a:pt x="138906" y="-15875"/>
                </a:cubicBezTo>
                <a:lnTo>
                  <a:pt x="194469" y="-15875"/>
                </a:lnTo>
                <a:cubicBezTo>
                  <a:pt x="201067" y="-15875"/>
                  <a:pt x="206375" y="-10567"/>
                  <a:pt x="206375" y="-3969"/>
                </a:cubicBezTo>
                <a:lnTo>
                  <a:pt x="206375" y="19844"/>
                </a:lnTo>
                <a:cubicBezTo>
                  <a:pt x="206375" y="26442"/>
                  <a:pt x="201067" y="31750"/>
                  <a:pt x="194469" y="31750"/>
                </a:cubicBezTo>
                <a:lnTo>
                  <a:pt x="158750" y="31750"/>
                </a:lnTo>
                <a:lnTo>
                  <a:pt x="158750" y="41275"/>
                </a:lnTo>
                <a:lnTo>
                  <a:pt x="222250" y="79375"/>
                </a:lnTo>
                <a:lnTo>
                  <a:pt x="254000" y="79375"/>
                </a:lnTo>
                <a:cubicBezTo>
                  <a:pt x="271512" y="79375"/>
                  <a:pt x="285750" y="93613"/>
                  <a:pt x="285750" y="111125"/>
                </a:cubicBezTo>
                <a:lnTo>
                  <a:pt x="285750" y="222250"/>
                </a:lnTo>
                <a:cubicBezTo>
                  <a:pt x="285750" y="239762"/>
                  <a:pt x="271512" y="254000"/>
                  <a:pt x="25400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111125"/>
                </a:lnTo>
                <a:cubicBezTo>
                  <a:pt x="0" y="93613"/>
                  <a:pt x="14238" y="79375"/>
                  <a:pt x="31750" y="79375"/>
                </a:cubicBezTo>
                <a:lnTo>
                  <a:pt x="63500" y="79375"/>
                </a:lnTo>
                <a:lnTo>
                  <a:pt x="127000" y="41275"/>
                </a:lnTo>
                <a:lnTo>
                  <a:pt x="127000" y="-3969"/>
                </a:lnTo>
                <a:close/>
                <a:moveTo>
                  <a:pt x="119063" y="190500"/>
                </a:moveTo>
                <a:lnTo>
                  <a:pt x="119063" y="230188"/>
                </a:lnTo>
                <a:lnTo>
                  <a:pt x="166688" y="230188"/>
                </a:lnTo>
                <a:lnTo>
                  <a:pt x="166688" y="190500"/>
                </a:lnTo>
                <a:cubicBezTo>
                  <a:pt x="166688" y="177354"/>
                  <a:pt x="156021" y="166688"/>
                  <a:pt x="142875" y="166688"/>
                </a:cubicBezTo>
                <a:cubicBezTo>
                  <a:pt x="129729" y="166688"/>
                  <a:pt x="119063" y="177354"/>
                  <a:pt x="119063" y="190500"/>
                </a:cubicBezTo>
                <a:close/>
                <a:moveTo>
                  <a:pt x="55563" y="206375"/>
                </a:move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lose/>
                <a:moveTo>
                  <a:pt x="63500" y="134938"/>
                </a:move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close/>
                <a:moveTo>
                  <a:pt x="246063" y="206375"/>
                </a:moveTo>
                <a:cubicBezTo>
                  <a:pt x="250428" y="206375"/>
                  <a:pt x="254000" y="202803"/>
                  <a:pt x="254000" y="198438"/>
                </a:cubicBezTo>
                <a:lnTo>
                  <a:pt x="254000" y="182563"/>
                </a:lnTo>
                <a:cubicBezTo>
                  <a:pt x="254000" y="178197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8197"/>
                  <a:pt x="222250" y="182563"/>
                </a:cubicBezTo>
                <a:lnTo>
                  <a:pt x="222250" y="198438"/>
                </a:lnTo>
                <a:cubicBezTo>
                  <a:pt x="222250" y="202803"/>
                  <a:pt x="225822" y="206375"/>
                  <a:pt x="230188" y="206375"/>
                </a:cubicBezTo>
                <a:lnTo>
                  <a:pt x="246063" y="206375"/>
                </a:lnTo>
                <a:close/>
                <a:moveTo>
                  <a:pt x="254000" y="134938"/>
                </a:moveTo>
                <a:lnTo>
                  <a:pt x="254000" y="119063"/>
                </a:lnTo>
                <a:cubicBezTo>
                  <a:pt x="254000" y="114697"/>
                  <a:pt x="250428" y="111125"/>
                  <a:pt x="246063" y="111125"/>
                </a:cubicBezTo>
                <a:lnTo>
                  <a:pt x="230188" y="111125"/>
                </a:lnTo>
                <a:cubicBezTo>
                  <a:pt x="225822" y="111125"/>
                  <a:pt x="222250" y="114697"/>
                  <a:pt x="222250" y="119063"/>
                </a:cubicBezTo>
                <a:lnTo>
                  <a:pt x="222250" y="134938"/>
                </a:lnTo>
                <a:cubicBezTo>
                  <a:pt x="222250" y="139303"/>
                  <a:pt x="225822" y="142875"/>
                  <a:pt x="230188" y="142875"/>
                </a:cubicBezTo>
                <a:lnTo>
                  <a:pt x="246063" y="142875"/>
                </a:lnTo>
                <a:cubicBezTo>
                  <a:pt x="250428" y="142875"/>
                  <a:pt x="254000" y="139303"/>
                  <a:pt x="254000" y="134938"/>
                </a:cubicBezTo>
                <a:close/>
                <a:moveTo>
                  <a:pt x="142875" y="134938"/>
                </a:moveTo>
                <a:cubicBezTo>
                  <a:pt x="156017" y="134938"/>
                  <a:pt x="166688" y="124267"/>
                  <a:pt x="166688" y="111125"/>
                </a:cubicBezTo>
                <a:cubicBezTo>
                  <a:pt x="166688" y="97983"/>
                  <a:pt x="156017" y="87313"/>
                  <a:pt x="142875" y="87313"/>
                </a:cubicBezTo>
                <a:cubicBezTo>
                  <a:pt x="129733" y="87313"/>
                  <a:pt x="119063" y="97983"/>
                  <a:pt x="119063" y="111125"/>
                </a:cubicBezTo>
                <a:cubicBezTo>
                  <a:pt x="119063" y="124267"/>
                  <a:pt x="129733" y="134938"/>
                  <a:pt x="142875" y="134938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7" name="Text 5"/>
          <p:cNvSpPr/>
          <p:nvPr/>
        </p:nvSpPr>
        <p:spPr>
          <a:xfrm>
            <a:off x="812800" y="4495800"/>
            <a:ext cx="1638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学校 AI 基建预算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020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51594" y="107156"/>
                </a:moveTo>
                <a:lnTo>
                  <a:pt x="51594" y="138906"/>
                </a:lnTo>
                <a:cubicBezTo>
                  <a:pt x="51594" y="145504"/>
                  <a:pt x="56902" y="150813"/>
                  <a:pt x="63500" y="150813"/>
                </a:cubicBezTo>
                <a:cubicBezTo>
                  <a:pt x="70098" y="150813"/>
                  <a:pt x="75406" y="145504"/>
                  <a:pt x="75406" y="138906"/>
                </a:cubicBezTo>
                <a:lnTo>
                  <a:pt x="75406" y="107156"/>
                </a:lnTo>
                <a:cubicBezTo>
                  <a:pt x="75406" y="100558"/>
                  <a:pt x="70098" y="95250"/>
                  <a:pt x="63500" y="95250"/>
                </a:cubicBezTo>
                <a:cubicBezTo>
                  <a:pt x="56902" y="95250"/>
                  <a:pt x="51594" y="100558"/>
                  <a:pt x="51594" y="107156"/>
                </a:cubicBezTo>
                <a:close/>
                <a:moveTo>
                  <a:pt x="91281" y="59531"/>
                </a:move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59531"/>
                </a:lnTo>
                <a:cubicBezTo>
                  <a:pt x="115094" y="52933"/>
                  <a:pt x="109786" y="47625"/>
                  <a:pt x="103188" y="47625"/>
                </a:cubicBezTo>
                <a:cubicBezTo>
                  <a:pt x="96589" y="47625"/>
                  <a:pt x="91281" y="52933"/>
                  <a:pt x="91281" y="59531"/>
                </a:cubicBezTo>
                <a:close/>
                <a:moveTo>
                  <a:pt x="130969" y="91281"/>
                </a:moveTo>
                <a:lnTo>
                  <a:pt x="130969" y="138906"/>
                </a:lnTo>
                <a:cubicBezTo>
                  <a:pt x="130969" y="145504"/>
                  <a:pt x="136277" y="150813"/>
                  <a:pt x="142875" y="150813"/>
                </a:cubicBezTo>
                <a:cubicBezTo>
                  <a:pt x="149473" y="150813"/>
                  <a:pt x="154781" y="145504"/>
                  <a:pt x="154781" y="138906"/>
                </a:cubicBezTo>
                <a:lnTo>
                  <a:pt x="154781" y="91281"/>
                </a:lnTo>
                <a:cubicBezTo>
                  <a:pt x="154781" y="84683"/>
                  <a:pt x="149473" y="79375"/>
                  <a:pt x="142875" y="79375"/>
                </a:cubicBezTo>
                <a:cubicBezTo>
                  <a:pt x="136277" y="79375"/>
                  <a:pt x="130969" y="84683"/>
                  <a:pt x="130969" y="91281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9" name="Text 7"/>
          <p:cNvSpPr/>
          <p:nvPr/>
        </p:nvSpPr>
        <p:spPr>
          <a:xfrm>
            <a:off x="812800" y="5054600"/>
            <a:ext cx="29190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“教学性解释”市场空白</a:t>
            </a:r>
            <a:endParaRPr lang="en-US" sz="1600" dirty="0"/>
          </a:p>
        </p:txBody>
      </p:sp>
      <p:pic>
        <p:nvPicPr>
          <p:cNvPr id="10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1250" r="1250"/>
          <a:stretch>
            <a:fillRect/>
          </a:stretch>
        </p:blipFill>
        <p:spPr>
          <a:xfrm>
            <a:off x="5334000" y="889000"/>
            <a:ext cx="6604000" cy="5080000"/>
          </a:xfrm>
          <a:prstGeom prst="roundRect">
            <a:avLst>
              <a:gd name="adj" fmla="val 4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0869" y="1625600"/>
            <a:ext cx="613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三合一教学闭环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088606" y="2235200"/>
            <a:ext cx="412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会讲课、会出题、会教练的 AI 多智能体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17936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85725"/>
                </a:moveTo>
                <a:cubicBezTo>
                  <a:pt x="114300" y="54203"/>
                  <a:pt x="139928" y="28575"/>
                  <a:pt x="171450" y="28575"/>
                </a:cubicBezTo>
                <a:lnTo>
                  <a:pt x="485775" y="28575"/>
                </a:lnTo>
                <a:cubicBezTo>
                  <a:pt x="517297" y="28575"/>
                  <a:pt x="542925" y="54203"/>
                  <a:pt x="542925" y="85725"/>
                </a:cubicBezTo>
                <a:lnTo>
                  <a:pt x="542925" y="300038"/>
                </a:lnTo>
                <a:lnTo>
                  <a:pt x="457200" y="300038"/>
                </a:lnTo>
                <a:lnTo>
                  <a:pt x="457200" y="285750"/>
                </a:lnTo>
                <a:cubicBezTo>
                  <a:pt x="457200" y="269944"/>
                  <a:pt x="444431" y="257175"/>
                  <a:pt x="428625" y="257175"/>
                </a:cubicBezTo>
                <a:lnTo>
                  <a:pt x="371475" y="257175"/>
                </a:lnTo>
                <a:cubicBezTo>
                  <a:pt x="355669" y="257175"/>
                  <a:pt x="342900" y="269944"/>
                  <a:pt x="342900" y="285750"/>
                </a:cubicBezTo>
                <a:lnTo>
                  <a:pt x="342900" y="300038"/>
                </a:lnTo>
                <a:lnTo>
                  <a:pt x="227618" y="300038"/>
                </a:lnTo>
                <a:cubicBezTo>
                  <a:pt x="237351" y="283250"/>
                  <a:pt x="242888" y="263694"/>
                  <a:pt x="242888" y="242888"/>
                </a:cubicBezTo>
                <a:cubicBezTo>
                  <a:pt x="242888" y="179755"/>
                  <a:pt x="191720" y="128588"/>
                  <a:pt x="128588" y="128588"/>
                </a:cubicBezTo>
                <a:cubicBezTo>
                  <a:pt x="123765" y="128588"/>
                  <a:pt x="118943" y="128855"/>
                  <a:pt x="114300" y="129480"/>
                </a:cubicBezTo>
                <a:lnTo>
                  <a:pt x="114300" y="85725"/>
                </a:lnTo>
                <a:close/>
                <a:moveTo>
                  <a:pt x="297359" y="400050"/>
                </a:moveTo>
                <a:cubicBezTo>
                  <a:pt x="292804" y="378440"/>
                  <a:pt x="282803" y="358884"/>
                  <a:pt x="268694" y="342900"/>
                </a:cubicBezTo>
                <a:lnTo>
                  <a:pt x="542925" y="342900"/>
                </a:lnTo>
                <a:cubicBezTo>
                  <a:pt x="542925" y="374422"/>
                  <a:pt x="517297" y="400050"/>
                  <a:pt x="485775" y="400050"/>
                </a:cubicBezTo>
                <a:lnTo>
                  <a:pt x="297359" y="400050"/>
                </a:lnTo>
                <a:close/>
                <a:moveTo>
                  <a:pt x="57150" y="242888"/>
                </a:moveTo>
                <a:cubicBezTo>
                  <a:pt x="57150" y="203460"/>
                  <a:pt x="89160" y="171450"/>
                  <a:pt x="128587" y="171450"/>
                </a:cubicBezTo>
                <a:cubicBezTo>
                  <a:pt x="168015" y="171450"/>
                  <a:pt x="200025" y="203460"/>
                  <a:pt x="200025" y="242888"/>
                </a:cubicBezTo>
                <a:cubicBezTo>
                  <a:pt x="200025" y="282315"/>
                  <a:pt x="168015" y="314325"/>
                  <a:pt x="128588" y="314325"/>
                </a:cubicBezTo>
                <a:cubicBezTo>
                  <a:pt x="89160" y="314325"/>
                  <a:pt x="57150" y="282315"/>
                  <a:pt x="57150" y="242888"/>
                </a:cubicBezTo>
                <a:close/>
                <a:moveTo>
                  <a:pt x="0" y="428625"/>
                </a:moveTo>
                <a:cubicBezTo>
                  <a:pt x="0" y="381298"/>
                  <a:pt x="38398" y="342900"/>
                  <a:pt x="85725" y="342900"/>
                </a:cubicBezTo>
                <a:lnTo>
                  <a:pt x="171450" y="342900"/>
                </a:lnTo>
                <a:cubicBezTo>
                  <a:pt x="218777" y="342900"/>
                  <a:pt x="257175" y="381298"/>
                  <a:pt x="257175" y="428625"/>
                </a:cubicBezTo>
                <a:cubicBezTo>
                  <a:pt x="257175" y="444431"/>
                  <a:pt x="244406" y="457200"/>
                  <a:pt x="228600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574403" y="4318000"/>
            <a:ext cx="185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Teacher-Agent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59719" y="4724400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DPO微调，结构化讲解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67386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0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89" y="0"/>
                </a:moveTo>
                <a:cubicBezTo>
                  <a:pt x="82867" y="0"/>
                  <a:pt x="57239" y="25628"/>
                  <a:pt x="57239" y="57150"/>
                </a:cubicBezTo>
                <a:lnTo>
                  <a:pt x="57239" y="400050"/>
                </a:lnTo>
                <a:cubicBezTo>
                  <a:pt x="57239" y="431572"/>
                  <a:pt x="82867" y="457200"/>
                  <a:pt x="114389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400050" y="239405"/>
                </a:lnTo>
                <a:lnTo>
                  <a:pt x="400050" y="152340"/>
                </a:lnTo>
                <a:cubicBezTo>
                  <a:pt x="400050" y="137160"/>
                  <a:pt x="394067" y="122605"/>
                  <a:pt x="383351" y="111889"/>
                </a:cubicBezTo>
                <a:lnTo>
                  <a:pt x="288250" y="16699"/>
                </a:lnTo>
                <a:cubicBezTo>
                  <a:pt x="277535" y="5983"/>
                  <a:pt x="262979" y="0"/>
                  <a:pt x="247888" y="0"/>
                </a:cubicBezTo>
                <a:lnTo>
                  <a:pt x="114389" y="0"/>
                </a:lnTo>
                <a:close/>
                <a:moveTo>
                  <a:pt x="347901" y="157163"/>
                </a:moveTo>
                <a:lnTo>
                  <a:pt x="264408" y="157163"/>
                </a:lnTo>
                <a:cubicBezTo>
                  <a:pt x="252532" y="157163"/>
                  <a:pt x="242977" y="147608"/>
                  <a:pt x="242977" y="135731"/>
                </a:cubicBezTo>
                <a:lnTo>
                  <a:pt x="242977" y="52239"/>
                </a:lnTo>
                <a:lnTo>
                  <a:pt x="347901" y="157163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139134" y="4318000"/>
            <a:ext cx="1917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Exercise-Agent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40350" y="4724400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实时生成可变题型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59700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459714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857655" y="4318000"/>
            <a:ext cx="166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Coach-Agent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43764" y="4724400"/>
            <a:ext cx="168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动态评估，推送策略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65725" y="5029200"/>
            <a:ext cx="1943100" cy="355600"/>
          </a:xfrm>
          <a:prstGeom prst="rect">
            <a:avLst/>
          </a:prstGeom>
          <a:noFill/>
        </p:spPr>
        <p:txBody>
          <a:bodyPr wrap="square" lIns="203200" tIns="50800" rIns="2032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形成完整学习闭环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778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核心价值：替代课后私教，实现降本增效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54000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1871067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6" name="Text 4"/>
          <p:cNvSpPr/>
          <p:nvPr/>
        </p:nvSpPr>
        <p:spPr>
          <a:xfrm>
            <a:off x="1227138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高质量教学解释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</a:t>
            </a:r>
            <a:r>
              <a:rPr lang="zh-CN" alt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高质量教育数据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SFT，教学风格评分。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50134" y="2692400"/>
            <a:ext cx="3695700" cy="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4250134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5867202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5223272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自动生成下一题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884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支持3级难度、11种问法，同知识点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467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246467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9863534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9414272" y="3911600"/>
            <a:ext cx="135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学习教练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05217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匹配52种学习策略，平均节省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551815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多智能体架构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188460" y="1752600"/>
            <a:ext cx="568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灵活扩展，性能卓越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6600" y="2641600"/>
            <a:ext cx="5638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Orchestrator 统一调度，各 Agent 通过标准化 API 注册，可热插拔新增模块，架构兼顾性能与成本。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33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949700" y="4038600"/>
            <a:ext cx="429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模型层兼容 DeepSeek, Qwen, 自研 DPO 模型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433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3949700" y="44958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数据层支持本地化脱敏，满足未成年人合规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433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949700" y="4953000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为后续开放平台提供坚实技术底座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1742</Words>
  <Application>WPS 文字</Application>
  <PresentationFormat>On-screen Show (16:9)</PresentationFormat>
  <Paragraphs>301</Paragraphs>
  <Slides>21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微软雅黑</vt:lpstr>
      <vt:lpstr>汉仪旗黑</vt:lpstr>
      <vt:lpstr>微软雅黑</vt:lpstr>
      <vt:lpstr>微软雅黑</vt:lpstr>
      <vt:lpstr>Calibri</vt:lpstr>
      <vt:lpstr>Helvetica Neue</vt:lpstr>
      <vt:lpstr>宋体</vt:lpstr>
      <vt:lpstr>Arial Unicode MS</vt:lpstr>
      <vt:lpstr>等线</vt:lpstr>
      <vt:lpstr>汉仪中等线KW</vt:lpstr>
      <vt:lpstr>汉仪书宋二KW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TutorAgent：下一代AI私人教师</dc:title>
  <dc:creator>Kimi</dc:creator>
  <dc:subject>TutorAgent：下一代AI私人教师</dc:subject>
  <cp:lastModifiedBy>一川烟草</cp:lastModifiedBy>
  <cp:revision>6</cp:revision>
  <dcterms:created xsi:type="dcterms:W3CDTF">2025-11-23T12:24:53Z</dcterms:created>
  <dcterms:modified xsi:type="dcterms:W3CDTF">2025-11-23T12:24:53Z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{"Label":"TutorAgent：下一代AI私人教师","ContentProducer":"001191110108MACG2KBH8F10000","ProduceID":"d4hbo43foslrigg72i20","ReservedCode1":"","ContentPropagator":"001191110108MACG2KBH8F20000","PropagateID":"d4hbo43foslrigg72i20","ReservedCode2":""}</vt:lpwstr>
  </property>
  <property fmtid="{D5CDD505-2E9C-101B-9397-08002B2CF9AE}" pid="3" name="ICV">
    <vt:lpwstr>E40B778BCBFF0F1528CD2269A2DE1E6C_42</vt:lpwstr>
  </property>
  <property fmtid="{D5CDD505-2E9C-101B-9397-08002B2CF9AE}" pid="4" name="KSOProductBuildVer">
    <vt:lpwstr>2052-7.2.2.8955</vt:lpwstr>
  </property>
</Properties>
</file>